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78" r:id="rId3"/>
    <p:sldId id="259" r:id="rId4"/>
    <p:sldId id="258" r:id="rId5"/>
    <p:sldId id="272" r:id="rId6"/>
    <p:sldId id="271" r:id="rId7"/>
    <p:sldId id="273" r:id="rId8"/>
    <p:sldId id="274" r:id="rId9"/>
    <p:sldId id="261" r:id="rId10"/>
    <p:sldId id="268" r:id="rId11"/>
    <p:sldId id="275" r:id="rId12"/>
    <p:sldId id="276" r:id="rId13"/>
    <p:sldId id="277" r:id="rId14"/>
    <p:sldId id="266" r:id="rId15"/>
    <p:sldId id="267" r:id="rId16"/>
    <p:sldId id="270" r:id="rId17"/>
    <p:sldId id="269" r:id="rId18"/>
    <p:sldId id="265"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1498"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19" name="Footer Placeholder 18"/>
          <p:cNvSpPr>
            <a:spLocks noGrp="1"/>
          </p:cNvSpPr>
          <p:nvPr>
            <p:ph type="ftr" sz="quarter" idx="11"/>
          </p:nvPr>
        </p:nvSpPr>
        <p:spPr/>
        <p:txBody>
          <a:bodyPr/>
          <a:lstStyle/>
          <a:p>
            <a:endParaRPr lang="en-IE" dirty="0"/>
          </a:p>
        </p:txBody>
      </p:sp>
      <p:sp>
        <p:nvSpPr>
          <p:cNvPr id="27" name="Slide Number Placeholder 26"/>
          <p:cNvSpPr>
            <a:spLocks noGrp="1"/>
          </p:cNvSpPr>
          <p:nvPr>
            <p:ph type="sldNum" sz="quarter" idx="12"/>
          </p:nvPr>
        </p:nvSpPr>
        <p:spPr/>
        <p:txBody>
          <a:bodyPr/>
          <a:lstStyle/>
          <a:p>
            <a:fld id="{7FDC60A2-03E0-48CD-9AFB-BCF359224CB2}" type="slidenum">
              <a:rPr lang="en-IE" smtClean="0"/>
              <a:pPr/>
              <a:t>‹#›</a:t>
            </a:fld>
            <a:endParaRPr lang="en-IE"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7FDC60A2-03E0-48CD-9AFB-BCF359224CB2}" type="slidenum">
              <a:rPr lang="en-IE" smtClean="0"/>
              <a:pPr/>
              <a:t>‹#›</a:t>
            </a:fld>
            <a:endParaRPr lang="en-IE"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7FDC60A2-03E0-48CD-9AFB-BCF359224CB2}" type="slidenum">
              <a:rPr lang="en-IE" smtClean="0"/>
              <a:pPr/>
              <a:t>‹#›</a:t>
            </a:fld>
            <a:endParaRPr lang="en-IE"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7FDC60A2-03E0-48CD-9AFB-BCF359224CB2}" type="slidenum">
              <a:rPr lang="en-IE" smtClean="0"/>
              <a:pPr/>
              <a:t>‹#›</a:t>
            </a:fld>
            <a:endParaRPr lang="en-IE"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5" name="Footer Placeholder 4"/>
          <p:cNvSpPr>
            <a:spLocks noGrp="1"/>
          </p:cNvSpPr>
          <p:nvPr>
            <p:ph type="ftr" sz="quarter" idx="11"/>
          </p:nvPr>
        </p:nvSpPr>
        <p:spPr/>
        <p:txBody>
          <a:bodyPr/>
          <a:lstStyle/>
          <a:p>
            <a:endParaRPr lang="en-IE" dirty="0"/>
          </a:p>
        </p:txBody>
      </p:sp>
      <p:sp>
        <p:nvSpPr>
          <p:cNvPr id="6" name="Slide Number Placeholder 5"/>
          <p:cNvSpPr>
            <a:spLocks noGrp="1"/>
          </p:cNvSpPr>
          <p:nvPr>
            <p:ph type="sldNum" sz="quarter" idx="12"/>
          </p:nvPr>
        </p:nvSpPr>
        <p:spPr/>
        <p:txBody>
          <a:bodyPr/>
          <a:lstStyle/>
          <a:p>
            <a:fld id="{7FDC60A2-03E0-48CD-9AFB-BCF359224CB2}" type="slidenum">
              <a:rPr lang="en-IE" smtClean="0"/>
              <a:pPr/>
              <a:t>‹#›</a:t>
            </a:fld>
            <a:endParaRPr lang="en-IE"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a:t>Click to edit Master title style</a:t>
            </a:r>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6" name="Footer Placeholder 5"/>
          <p:cNvSpPr>
            <a:spLocks noGrp="1"/>
          </p:cNvSpPr>
          <p:nvPr>
            <p:ph type="ftr" sz="quarter" idx="11"/>
          </p:nvPr>
        </p:nvSpPr>
        <p:spPr/>
        <p:txBody>
          <a:bodyPr/>
          <a:lstStyle/>
          <a:p>
            <a:endParaRPr lang="en-IE" dirty="0"/>
          </a:p>
        </p:txBody>
      </p:sp>
      <p:sp>
        <p:nvSpPr>
          <p:cNvPr id="7" name="Slide Number Placeholder 6"/>
          <p:cNvSpPr>
            <a:spLocks noGrp="1"/>
          </p:cNvSpPr>
          <p:nvPr>
            <p:ph type="sldNum" sz="quarter" idx="12"/>
          </p:nvPr>
        </p:nvSpPr>
        <p:spPr/>
        <p:txBody>
          <a:bodyPr/>
          <a:lstStyle/>
          <a:p>
            <a:fld id="{7FDC60A2-03E0-48CD-9AFB-BCF359224CB2}" type="slidenum">
              <a:rPr lang="en-IE" smtClean="0"/>
              <a:pPr/>
              <a:t>‹#›</a:t>
            </a:fld>
            <a:endParaRPr lang="en-IE"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8" name="Footer Placeholder 7"/>
          <p:cNvSpPr>
            <a:spLocks noGrp="1"/>
          </p:cNvSpPr>
          <p:nvPr>
            <p:ph type="ftr" sz="quarter" idx="11"/>
          </p:nvPr>
        </p:nvSpPr>
        <p:spPr/>
        <p:txBody>
          <a:bodyPr/>
          <a:lstStyle/>
          <a:p>
            <a:endParaRPr lang="en-IE" dirty="0"/>
          </a:p>
        </p:txBody>
      </p:sp>
      <p:sp>
        <p:nvSpPr>
          <p:cNvPr id="9" name="Slide Number Placeholder 8"/>
          <p:cNvSpPr>
            <a:spLocks noGrp="1"/>
          </p:cNvSpPr>
          <p:nvPr>
            <p:ph type="sldNum" sz="quarter" idx="12"/>
          </p:nvPr>
        </p:nvSpPr>
        <p:spPr/>
        <p:txBody>
          <a:bodyPr/>
          <a:lstStyle/>
          <a:p>
            <a:fld id="{7FDC60A2-03E0-48CD-9AFB-BCF359224CB2}" type="slidenum">
              <a:rPr lang="en-IE" smtClean="0"/>
              <a:pPr/>
              <a:t>‹#›</a:t>
            </a:fld>
            <a:endParaRPr lang="en-IE"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a:t>Click to edit Master title style</a:t>
            </a:r>
          </a:p>
        </p:txBody>
      </p:sp>
      <p:sp>
        <p:nvSpPr>
          <p:cNvPr id="7" name="Date Placeholder 6"/>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8" name="Slide Number Placeholder 7"/>
          <p:cNvSpPr>
            <a:spLocks noGrp="1"/>
          </p:cNvSpPr>
          <p:nvPr>
            <p:ph type="sldNum" sz="quarter" idx="11"/>
          </p:nvPr>
        </p:nvSpPr>
        <p:spPr/>
        <p:txBody>
          <a:bodyPr/>
          <a:lstStyle/>
          <a:p>
            <a:fld id="{7FDC60A2-03E0-48CD-9AFB-BCF359224CB2}" type="slidenum">
              <a:rPr lang="en-IE" smtClean="0"/>
              <a:pPr/>
              <a:t>‹#›</a:t>
            </a:fld>
            <a:endParaRPr lang="en-IE" dirty="0"/>
          </a:p>
        </p:txBody>
      </p:sp>
      <p:sp>
        <p:nvSpPr>
          <p:cNvPr id="9" name="Footer Placeholder 8"/>
          <p:cNvSpPr>
            <a:spLocks noGrp="1"/>
          </p:cNvSpPr>
          <p:nvPr>
            <p:ph type="ftr" sz="quarter" idx="12"/>
          </p:nvPr>
        </p:nvSpPr>
        <p:spPr/>
        <p:txBody>
          <a:bodyPr/>
          <a:lstStyle/>
          <a:p>
            <a:endParaRPr lang="en-IE"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3" name="Footer Placeholder 2"/>
          <p:cNvSpPr>
            <a:spLocks noGrp="1"/>
          </p:cNvSpPr>
          <p:nvPr>
            <p:ph type="ftr" sz="quarter" idx="11"/>
          </p:nvPr>
        </p:nvSpPr>
        <p:spPr/>
        <p:txBody>
          <a:bodyPr/>
          <a:lstStyle/>
          <a:p>
            <a:endParaRPr lang="en-IE" dirty="0"/>
          </a:p>
        </p:txBody>
      </p:sp>
      <p:sp>
        <p:nvSpPr>
          <p:cNvPr id="4" name="Slide Number Placeholder 3"/>
          <p:cNvSpPr>
            <a:spLocks noGrp="1"/>
          </p:cNvSpPr>
          <p:nvPr>
            <p:ph type="sldNum" sz="quarter" idx="12"/>
          </p:nvPr>
        </p:nvSpPr>
        <p:spPr/>
        <p:txBody>
          <a:bodyPr/>
          <a:lstStyle/>
          <a:p>
            <a:fld id="{7FDC60A2-03E0-48CD-9AFB-BCF359224CB2}" type="slidenum">
              <a:rPr lang="en-IE" smtClean="0"/>
              <a:pPr/>
              <a:t>‹#›</a:t>
            </a:fld>
            <a:endParaRPr lang="en-IE"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a:t>Click to edit Master title style</a:t>
            </a:r>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44F29C99-F22C-48EB-9A36-2DDAC24CA2A0}" type="datetimeFigureOut">
              <a:rPr lang="en-US" smtClean="0"/>
              <a:pPr/>
              <a:t>2/27/2018</a:t>
            </a:fld>
            <a:endParaRPr lang="en-IE" dirty="0"/>
          </a:p>
        </p:txBody>
      </p:sp>
      <p:sp>
        <p:nvSpPr>
          <p:cNvPr id="6" name="Footer Placeholder 5"/>
          <p:cNvSpPr>
            <a:spLocks noGrp="1"/>
          </p:cNvSpPr>
          <p:nvPr>
            <p:ph type="ftr" sz="quarter" idx="11"/>
          </p:nvPr>
        </p:nvSpPr>
        <p:spPr/>
        <p:txBody>
          <a:bodyPr/>
          <a:lstStyle/>
          <a:p>
            <a:endParaRPr lang="en-IE" dirty="0"/>
          </a:p>
        </p:txBody>
      </p:sp>
      <p:sp>
        <p:nvSpPr>
          <p:cNvPr id="7" name="Slide Number Placeholder 6"/>
          <p:cNvSpPr>
            <a:spLocks noGrp="1"/>
          </p:cNvSpPr>
          <p:nvPr>
            <p:ph type="sldNum" sz="quarter" idx="12"/>
          </p:nvPr>
        </p:nvSpPr>
        <p:spPr>
          <a:xfrm>
            <a:off x="8156448" y="6422064"/>
            <a:ext cx="762000" cy="365125"/>
          </a:xfrm>
        </p:spPr>
        <p:txBody>
          <a:bodyPr/>
          <a:lstStyle/>
          <a:p>
            <a:fld id="{7FDC60A2-03E0-48CD-9AFB-BCF359224CB2}" type="slidenum">
              <a:rPr lang="en-IE" smtClean="0"/>
              <a:pPr/>
              <a:t>‹#›</a:t>
            </a:fld>
            <a:endParaRPr lang="en-IE"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a:t>Click to edit Master title style</a:t>
            </a:r>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dirty="0"/>
              <a:t>Click icon to add picture</a:t>
            </a:r>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44F29C99-F22C-48EB-9A36-2DDAC24CA2A0}" type="datetimeFigureOut">
              <a:rPr lang="en-US" smtClean="0"/>
              <a:pPr/>
              <a:t>2/27/2018</a:t>
            </a:fld>
            <a:endParaRPr lang="en-IE" dirty="0"/>
          </a:p>
        </p:txBody>
      </p:sp>
      <p:sp>
        <p:nvSpPr>
          <p:cNvPr id="6" name="Footer Placeholder 5"/>
          <p:cNvSpPr>
            <a:spLocks noGrp="1"/>
          </p:cNvSpPr>
          <p:nvPr>
            <p:ph type="ftr" sz="quarter" idx="11"/>
          </p:nvPr>
        </p:nvSpPr>
        <p:spPr/>
        <p:txBody>
          <a:bodyPr/>
          <a:lstStyle/>
          <a:p>
            <a:endParaRPr lang="en-IE" dirty="0"/>
          </a:p>
        </p:txBody>
      </p:sp>
      <p:sp>
        <p:nvSpPr>
          <p:cNvPr id="7" name="Slide Number Placeholder 6"/>
          <p:cNvSpPr>
            <a:spLocks noGrp="1"/>
          </p:cNvSpPr>
          <p:nvPr>
            <p:ph type="sldNum" sz="quarter" idx="12"/>
          </p:nvPr>
        </p:nvSpPr>
        <p:spPr/>
        <p:txBody>
          <a:bodyPr/>
          <a:lstStyle/>
          <a:p>
            <a:fld id="{7FDC60A2-03E0-48CD-9AFB-BCF359224CB2}" type="slidenum">
              <a:rPr lang="en-IE" smtClean="0"/>
              <a:pPr/>
              <a:t>‹#›</a:t>
            </a:fld>
            <a:endParaRPr lang="en-IE"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dirty="0"/>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dirty="0"/>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a:t>Click to edit Master title style</a:t>
            </a:r>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44F29C99-F22C-48EB-9A36-2DDAC24CA2A0}" type="datetimeFigureOut">
              <a:rPr lang="en-US" smtClean="0"/>
              <a:pPr/>
              <a:t>2/27/2018</a:t>
            </a:fld>
            <a:endParaRPr lang="en-IE" dirty="0"/>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IE" dirty="0"/>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7FDC60A2-03E0-48CD-9AFB-BCF359224CB2}" type="slidenum">
              <a:rPr lang="en-IE" smtClean="0"/>
              <a:pPr/>
              <a:t>‹#›</a:t>
            </a:fld>
            <a:endParaRPr lang="en-IE" dirty="0"/>
          </a:p>
        </p:txBody>
      </p:sp>
    </p:spTree>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naughter.com/gpscom2.html" TargetMode="External"/><Relationship Id="rId2" Type="http://schemas.openxmlformats.org/officeDocument/2006/relationships/hyperlink" Target="http://www.naughter.com/mfcsensor.html" TargetMode="External"/><Relationship Id="rId1" Type="http://schemas.openxmlformats.org/officeDocument/2006/relationships/slideLayout" Target="../slideLayouts/slideLayout2.xml"/><Relationship Id="rId5" Type="http://schemas.openxmlformats.org/officeDocument/2006/relationships/hyperlink" Target="https://en.wikipedia.org/wiki/Vincenty's_formulae" TargetMode="External"/><Relationship Id="rId4" Type="http://schemas.openxmlformats.org/officeDocument/2006/relationships/hyperlink" Target="http://www.naughter.com/nominatim.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leafletjs.com/" TargetMode="External"/><Relationship Id="rId2" Type="http://schemas.openxmlformats.org/officeDocument/2006/relationships/hyperlink" Target="http://www.naughter.com/winhttpwrappers.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naughter.wordpress.com/" TargetMode="External"/><Relationship Id="rId3" Type="http://schemas.openxmlformats.org/officeDocument/2006/relationships/hyperlink" Target="https://www.openstreetmap.ie/" TargetMode="External"/><Relationship Id="rId7" Type="http://schemas.openxmlformats.org/officeDocument/2006/relationships/hyperlink" Target="mailto:pjna@naughter.com" TargetMode="External"/><Relationship Id="rId2" Type="http://schemas.openxmlformats.org/officeDocument/2006/relationships/hyperlink" Target="https://ww.openstreetmap.org/" TargetMode="External"/><Relationship Id="rId1" Type="http://schemas.openxmlformats.org/officeDocument/2006/relationships/slideLayout" Target="../slideLayouts/slideLayout2.xml"/><Relationship Id="rId6" Type="http://schemas.openxmlformats.org/officeDocument/2006/relationships/hyperlink" Target="http://ww.naughter.com/" TargetMode="External"/><Relationship Id="rId5" Type="http://schemas.openxmlformats.org/officeDocument/2006/relationships/hyperlink" Target="https://nominatim.openstreetmap.org/" TargetMode="External"/><Relationship Id="rId4" Type="http://schemas.openxmlformats.org/officeDocument/2006/relationships/hyperlink" Target="https://wiki.openstreetmap.org/wiki/Slippy_map_tilenam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naughter.com/" TargetMode="External"/><Relationship Id="rId2" Type="http://schemas.openxmlformats.org/officeDocument/2006/relationships/hyperlink" Target="https://www.ul-ts.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nominatim.openstreetmap.org/" TargetMode="External"/><Relationship Id="rId13" Type="http://schemas.openxmlformats.org/officeDocument/2006/relationships/hyperlink" Target="https://maps.me/" TargetMode="External"/><Relationship Id="rId3" Type="http://schemas.openxmlformats.org/officeDocument/2006/relationships/hyperlink" Target="https://planet.openstreetmap.org/planet/full-history/" TargetMode="External"/><Relationship Id="rId7" Type="http://schemas.openxmlformats.org/officeDocument/2006/relationships/hyperlink" Target="http://merkaartor.be/" TargetMode="External"/><Relationship Id="rId12" Type="http://schemas.openxmlformats.org/officeDocument/2006/relationships/hyperlink" Target="http://osmand.net/" TargetMode="External"/><Relationship Id="rId2" Type="http://schemas.openxmlformats.org/officeDocument/2006/relationships/hyperlink" Target="http://www.openstreetmap.org/" TargetMode="External"/><Relationship Id="rId1" Type="http://schemas.openxmlformats.org/officeDocument/2006/relationships/slideLayout" Target="../slideLayouts/slideLayout2.xml"/><Relationship Id="rId6" Type="http://schemas.openxmlformats.org/officeDocument/2006/relationships/hyperlink" Target="http://mapnik.org/" TargetMode="External"/><Relationship Id="rId11" Type="http://schemas.openxmlformats.org/officeDocument/2006/relationships/hyperlink" Target="https://github.com/openstreetmap/osm2pgsql" TargetMode="External"/><Relationship Id="rId5" Type="http://schemas.openxmlformats.org/officeDocument/2006/relationships/hyperlink" Target="https://josm.openstreetmap.de/" TargetMode="External"/><Relationship Id="rId15" Type="http://schemas.openxmlformats.org/officeDocument/2006/relationships/hyperlink" Target="https://www.townlands.ie/" TargetMode="External"/><Relationship Id="rId10" Type="http://schemas.openxmlformats.org/officeDocument/2006/relationships/hyperlink" Target="http://leafletjs.com/" TargetMode="External"/><Relationship Id="rId4" Type="http://schemas.openxmlformats.org/officeDocument/2006/relationships/hyperlink" Target="http://ideditor.com/" TargetMode="External"/><Relationship Id="rId9" Type="http://schemas.openxmlformats.org/officeDocument/2006/relationships/hyperlink" Target="https://overpass-turbo.eu/" TargetMode="External"/><Relationship Id="rId14" Type="http://schemas.openxmlformats.org/officeDocument/2006/relationships/hyperlink" Target="http://maps.openstreetmap.ie/"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348" y="980728"/>
            <a:ext cx="7455304" cy="2592288"/>
          </a:xfrm>
        </p:spPr>
        <p:txBody>
          <a:bodyPr>
            <a:normAutofit/>
          </a:bodyPr>
          <a:lstStyle/>
          <a:p>
            <a:pPr lvl="0" algn="ctr"/>
            <a:r>
              <a:rPr kumimoji="0" lang="en-IE" b="1" i="0" u="none" strike="noStrike" cap="none" normalizeH="0" baseline="0" dirty="0">
                <a:ln>
                  <a:noFill/>
                </a:ln>
                <a:solidFill>
                  <a:schemeClr val="tx1">
                    <a:lumMod val="95000"/>
                  </a:schemeClr>
                </a:solidFill>
                <a:effectLst/>
                <a:latin typeface="Cambria" pitchFamily="18" charset="0"/>
                <a:ea typeface="Times New Roman" pitchFamily="18" charset="0"/>
                <a:cs typeface="Times New Roman" pitchFamily="18" charset="0"/>
              </a:rPr>
              <a:t>OSMCtrl – An open source Windows </a:t>
            </a:r>
            <a:r>
              <a:rPr lang="en-IE" cap="none" dirty="0">
                <a:ln>
                  <a:noFill/>
                </a:ln>
                <a:solidFill>
                  <a:schemeClr val="tx1">
                    <a:lumMod val="95000"/>
                  </a:schemeClr>
                </a:solidFill>
                <a:effectLst/>
                <a:latin typeface="Cambria" pitchFamily="18" charset="0"/>
                <a:ea typeface="Times New Roman" pitchFamily="18" charset="0"/>
                <a:cs typeface="Times New Roman" pitchFamily="18" charset="0"/>
              </a:rPr>
              <a:t>application for OpenStreetMap</a:t>
            </a:r>
            <a:endParaRPr lang="en-IE" dirty="0">
              <a:solidFill>
                <a:schemeClr val="tx1">
                  <a:lumMod val="95000"/>
                </a:schemeClr>
              </a:solidFill>
            </a:endParaRPr>
          </a:p>
        </p:txBody>
      </p:sp>
      <p:sp>
        <p:nvSpPr>
          <p:cNvPr id="6" name="Subtitle 5">
            <a:extLst>
              <a:ext uri="{FF2B5EF4-FFF2-40B4-BE49-F238E27FC236}">
                <a16:creationId xmlns:a16="http://schemas.microsoft.com/office/drawing/2014/main" id="{D63ED1E5-C155-466F-9ABF-DF18E474D88F}"/>
              </a:ext>
            </a:extLst>
          </p:cNvPr>
          <p:cNvSpPr>
            <a:spLocks noGrp="1"/>
          </p:cNvSpPr>
          <p:nvPr>
            <p:ph type="subTitle" idx="1"/>
          </p:nvPr>
        </p:nvSpPr>
        <p:spPr>
          <a:xfrm>
            <a:off x="433050" y="3933056"/>
            <a:ext cx="8281886" cy="2376264"/>
          </a:xfrm>
        </p:spPr>
        <p:txBody>
          <a:bodyPr/>
          <a:lstStyle/>
          <a:p>
            <a:r>
              <a:rPr lang="en-IE" dirty="0">
                <a:solidFill>
                  <a:schemeClr val="tx1">
                    <a:lumMod val="65000"/>
                  </a:schemeClr>
                </a:solidFill>
              </a:rPr>
              <a:t>PJ Naughter</a:t>
            </a:r>
          </a:p>
          <a:p>
            <a:r>
              <a:rPr lang="en-IE" dirty="0">
                <a:solidFill>
                  <a:schemeClr val="tx1">
                    <a:lumMod val="65000"/>
                  </a:schemeClr>
                </a:solidFill>
              </a:rPr>
              <a:t>UL Transaction Security </a:t>
            </a:r>
          </a:p>
          <a:p>
            <a:r>
              <a:rPr lang="en-IE" dirty="0">
                <a:solidFill>
                  <a:schemeClr val="tx1">
                    <a:lumMod val="65000"/>
                  </a:schemeClr>
                </a:solidFill>
              </a:rPr>
              <a:t>Microsoft MVP in Visual Studio and Development Technologies</a:t>
            </a:r>
          </a:p>
          <a:p>
            <a:endParaRPr lang="en-IE" dirty="0">
              <a:solidFill>
                <a:schemeClr val="tx1">
                  <a:lumMod val="65000"/>
                </a:schemeClr>
              </a:solidFill>
            </a:endParaRPr>
          </a:p>
          <a:p>
            <a:r>
              <a:rPr lang="en-IE" dirty="0">
                <a:solidFill>
                  <a:schemeClr val="tx1">
                    <a:lumMod val="65000"/>
                  </a:schemeClr>
                </a:solidFill>
              </a:rPr>
              <a:t>Dublin C/C++ Users Group Presentation (5 March 2018)</a:t>
            </a:r>
          </a:p>
          <a:p>
            <a:endParaRPr lang="en-IE"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E" dirty="0"/>
              <a:t>OSMCtrl (General Features)</a:t>
            </a:r>
          </a:p>
        </p:txBody>
      </p:sp>
      <p:sp>
        <p:nvSpPr>
          <p:cNvPr id="3" name="Content Placeholder 2"/>
          <p:cNvSpPr>
            <a:spLocks noGrp="1"/>
          </p:cNvSpPr>
          <p:nvPr>
            <p:ph idx="1"/>
          </p:nvPr>
        </p:nvSpPr>
        <p:spPr/>
        <p:txBody>
          <a:bodyPr>
            <a:normAutofit fontScale="47500" lnSpcReduction="20000"/>
          </a:bodyPr>
          <a:lstStyle/>
          <a:p>
            <a:r>
              <a:rPr lang="en-IE" dirty="0"/>
              <a:t>An Open Source Windows application developed in MFC (VC 2013 or later) for displaying OpenStreetMap tiles (supports x64 and x86)</a:t>
            </a:r>
          </a:p>
          <a:p>
            <a:r>
              <a:rPr lang="en-IE" dirty="0"/>
              <a:t>Basic class is COSMCtrl. Derived from the MFC class CStatic</a:t>
            </a:r>
          </a:p>
          <a:p>
            <a:r>
              <a:rPr lang="en-IE" dirty="0"/>
              <a:t>Supports native Windows GPS Sensors via </a:t>
            </a:r>
            <a:r>
              <a:rPr lang="en-IE" dirty="0">
                <a:hlinkClick r:id="rId2"/>
              </a:rPr>
              <a:t>http://www.naughter.com/mfcsensor.html</a:t>
            </a:r>
            <a:endParaRPr lang="en-IE" dirty="0"/>
          </a:p>
          <a:p>
            <a:r>
              <a:rPr lang="en-IE" dirty="0"/>
              <a:t>Supports standard NMEA 0183 GPS devices via </a:t>
            </a:r>
            <a:r>
              <a:rPr lang="en-IE" dirty="0">
                <a:hlinkClick r:id="rId3"/>
              </a:rPr>
              <a:t>http://www.naughter.com/gpscom2.html</a:t>
            </a:r>
            <a:r>
              <a:rPr lang="en-IE" dirty="0"/>
              <a:t>. Roughly equivalent to gpsd on Windows</a:t>
            </a:r>
          </a:p>
          <a:p>
            <a:r>
              <a:rPr lang="en-IE" dirty="0"/>
              <a:t>Supports collecting, importing and display of GPX files via CGPXWaypoint, CGPXTrackSegment, CGPXTrack &amp; CGPX classes using MSXML6</a:t>
            </a:r>
          </a:p>
          <a:p>
            <a:r>
              <a:rPr lang="en-IE" dirty="0"/>
              <a:t>Uses Windows Animation APIs when zooming in or out or rotating the map (IUIAnimation* COM interfaces)</a:t>
            </a:r>
          </a:p>
          <a:p>
            <a:r>
              <a:rPr lang="en-IE" dirty="0"/>
              <a:t>Supports Nominatim search and reverse geocoding queries (</a:t>
            </a:r>
            <a:r>
              <a:rPr lang="en-IE" dirty="0">
                <a:hlinkClick r:id="rId4"/>
              </a:rPr>
              <a:t>http://www.naughter.com/nominatim.html</a:t>
            </a:r>
            <a:r>
              <a:rPr lang="en-IE" dirty="0"/>
              <a:t>) e.g. “Pubs in Gorey” or converting a Latitude / Long location into an Address</a:t>
            </a:r>
          </a:p>
          <a:p>
            <a:r>
              <a:rPr lang="en-IE" dirty="0"/>
              <a:t>Uses Vincenty’s Algorithm (</a:t>
            </a:r>
            <a:r>
              <a:rPr lang="en-IE" dirty="0">
                <a:hlinkClick r:id="rId5"/>
              </a:rPr>
              <a:t>https://en.wikipedia.org/wiki/Vincenty%27s_formulae</a:t>
            </a:r>
            <a:r>
              <a:rPr lang="en-IE" dirty="0"/>
              <a:t>) to calculate accurate distances and bearings between points on the Earth’s surface. (COSMCtrlHelper class)</a:t>
            </a:r>
          </a:p>
          <a:p>
            <a:endParaRPr lang="en-IE" dirty="0"/>
          </a:p>
          <a:p>
            <a:endParaRPr lang="en-IE" dirty="0"/>
          </a:p>
          <a:p>
            <a:pPr lvl="0">
              <a:buNone/>
            </a:pPr>
            <a:endParaRPr lang="en-IE" dirty="0"/>
          </a:p>
          <a:p>
            <a:endParaRPr lang="en-IE" dirty="0"/>
          </a:p>
          <a:p>
            <a:endParaRPr lang="en-IE" dirty="0"/>
          </a:p>
        </p:txBody>
      </p:sp>
    </p:spTree>
    <p:extLst>
      <p:ext uri="{BB962C8B-B14F-4D97-AF65-F5344CB8AC3E}">
        <p14:creationId xmlns:p14="http://schemas.microsoft.com/office/powerpoint/2010/main" val="2131183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DD80B-E30C-485F-9CBF-B2E0CDE69AC6}"/>
              </a:ext>
            </a:extLst>
          </p:cNvPr>
          <p:cNvSpPr>
            <a:spLocks noGrp="1"/>
          </p:cNvSpPr>
          <p:nvPr>
            <p:ph type="title"/>
          </p:nvPr>
        </p:nvSpPr>
        <p:spPr>
          <a:xfrm>
            <a:off x="822198" y="116632"/>
            <a:ext cx="7467600" cy="1143000"/>
          </a:xfrm>
        </p:spPr>
        <p:txBody>
          <a:bodyPr/>
          <a:lstStyle/>
          <a:p>
            <a:pPr algn="ctr"/>
            <a:r>
              <a:rPr lang="en-IE" dirty="0" err="1"/>
              <a:t>OSMCtrl</a:t>
            </a:r>
            <a:r>
              <a:rPr lang="en-IE" dirty="0"/>
              <a:t> (GPX overlay)</a:t>
            </a:r>
          </a:p>
        </p:txBody>
      </p:sp>
      <p:pic>
        <p:nvPicPr>
          <p:cNvPr id="4" name="Content Placeholder 3">
            <a:extLst>
              <a:ext uri="{FF2B5EF4-FFF2-40B4-BE49-F238E27FC236}">
                <a16:creationId xmlns:a16="http://schemas.microsoft.com/office/drawing/2014/main" id="{103A6B48-9724-4663-9AB5-571EDDCFA3B0}"/>
              </a:ext>
            </a:extLst>
          </p:cNvPr>
          <p:cNvPicPr>
            <a:picLocks noGrp="1" noChangeAspect="1"/>
          </p:cNvPicPr>
          <p:nvPr>
            <p:ph idx="1"/>
          </p:nvPr>
        </p:nvPicPr>
        <p:blipFill>
          <a:blip r:embed="rId2"/>
          <a:stretch>
            <a:fillRect/>
          </a:stretch>
        </p:blipFill>
        <p:spPr>
          <a:xfrm>
            <a:off x="75500" y="1418368"/>
            <a:ext cx="8960996" cy="5040560"/>
          </a:xfrm>
          <a:prstGeom prst="rect">
            <a:avLst/>
          </a:prstGeom>
        </p:spPr>
      </p:pic>
    </p:spTree>
    <p:extLst>
      <p:ext uri="{BB962C8B-B14F-4D97-AF65-F5344CB8AC3E}">
        <p14:creationId xmlns:p14="http://schemas.microsoft.com/office/powerpoint/2010/main" val="1215627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7783F-7F4E-47FC-B04C-F5DAC12C9313}"/>
              </a:ext>
            </a:extLst>
          </p:cNvPr>
          <p:cNvSpPr>
            <a:spLocks noGrp="1"/>
          </p:cNvSpPr>
          <p:nvPr>
            <p:ph type="title"/>
          </p:nvPr>
        </p:nvSpPr>
        <p:spPr>
          <a:xfrm>
            <a:off x="838200" y="116632"/>
            <a:ext cx="7467600" cy="1143000"/>
          </a:xfrm>
        </p:spPr>
        <p:txBody>
          <a:bodyPr/>
          <a:lstStyle/>
          <a:p>
            <a:pPr algn="ctr"/>
            <a:r>
              <a:rPr lang="en-IE" dirty="0" err="1"/>
              <a:t>OSMCtrl</a:t>
            </a:r>
            <a:r>
              <a:rPr lang="en-IE" dirty="0"/>
              <a:t> (NMEA GPS)</a:t>
            </a:r>
          </a:p>
        </p:txBody>
      </p:sp>
      <p:pic>
        <p:nvPicPr>
          <p:cNvPr id="4" name="Content Placeholder 3">
            <a:extLst>
              <a:ext uri="{FF2B5EF4-FFF2-40B4-BE49-F238E27FC236}">
                <a16:creationId xmlns:a16="http://schemas.microsoft.com/office/drawing/2014/main" id="{EFBE1495-F52E-4766-8811-B0A8C71B8C00}"/>
              </a:ext>
            </a:extLst>
          </p:cNvPr>
          <p:cNvPicPr>
            <a:picLocks noGrp="1" noChangeAspect="1"/>
          </p:cNvPicPr>
          <p:nvPr>
            <p:ph idx="1"/>
          </p:nvPr>
        </p:nvPicPr>
        <p:blipFill>
          <a:blip r:embed="rId2"/>
          <a:stretch>
            <a:fillRect/>
          </a:stretch>
        </p:blipFill>
        <p:spPr>
          <a:xfrm>
            <a:off x="90752" y="1556792"/>
            <a:ext cx="8936126" cy="5026570"/>
          </a:xfrm>
          <a:prstGeom prst="rect">
            <a:avLst/>
          </a:prstGeom>
        </p:spPr>
      </p:pic>
    </p:spTree>
    <p:extLst>
      <p:ext uri="{BB962C8B-B14F-4D97-AF65-F5344CB8AC3E}">
        <p14:creationId xmlns:p14="http://schemas.microsoft.com/office/powerpoint/2010/main" val="2484186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1EF45-8279-4F88-AE41-18C86E3DD713}"/>
              </a:ext>
            </a:extLst>
          </p:cNvPr>
          <p:cNvSpPr>
            <a:spLocks noGrp="1"/>
          </p:cNvSpPr>
          <p:nvPr>
            <p:ph type="title"/>
          </p:nvPr>
        </p:nvSpPr>
        <p:spPr>
          <a:xfrm>
            <a:off x="838200" y="188640"/>
            <a:ext cx="7467600" cy="1143000"/>
          </a:xfrm>
        </p:spPr>
        <p:txBody>
          <a:bodyPr>
            <a:normAutofit fontScale="90000"/>
          </a:bodyPr>
          <a:lstStyle/>
          <a:p>
            <a:pPr algn="ctr"/>
            <a:r>
              <a:rPr lang="en-IE" dirty="0" err="1"/>
              <a:t>OSMCtrl</a:t>
            </a:r>
            <a:r>
              <a:rPr lang="en-IE" dirty="0"/>
              <a:t> (Windows GPS Sensor)</a:t>
            </a:r>
          </a:p>
        </p:txBody>
      </p:sp>
      <p:pic>
        <p:nvPicPr>
          <p:cNvPr id="4" name="Content Placeholder 3">
            <a:extLst>
              <a:ext uri="{FF2B5EF4-FFF2-40B4-BE49-F238E27FC236}">
                <a16:creationId xmlns:a16="http://schemas.microsoft.com/office/drawing/2014/main" id="{C2E3D89E-5FDC-4EA3-99DD-91F3D40B0A86}"/>
              </a:ext>
            </a:extLst>
          </p:cNvPr>
          <p:cNvPicPr>
            <a:picLocks noGrp="1" noChangeAspect="1"/>
          </p:cNvPicPr>
          <p:nvPr>
            <p:ph idx="1"/>
          </p:nvPr>
        </p:nvPicPr>
        <p:blipFill>
          <a:blip r:embed="rId2"/>
          <a:stretch>
            <a:fillRect/>
          </a:stretch>
        </p:blipFill>
        <p:spPr>
          <a:xfrm>
            <a:off x="82025" y="1556792"/>
            <a:ext cx="8979950" cy="5051221"/>
          </a:xfrm>
          <a:prstGeom prst="rect">
            <a:avLst/>
          </a:prstGeom>
        </p:spPr>
      </p:pic>
    </p:spTree>
    <p:extLst>
      <p:ext uri="{BB962C8B-B14F-4D97-AF65-F5344CB8AC3E}">
        <p14:creationId xmlns:p14="http://schemas.microsoft.com/office/powerpoint/2010/main" val="38225381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E" dirty="0"/>
              <a:t>OSMCtrl (Handling Tiles)</a:t>
            </a:r>
          </a:p>
        </p:txBody>
      </p:sp>
      <p:sp>
        <p:nvSpPr>
          <p:cNvPr id="3" name="Content Placeholder 2"/>
          <p:cNvSpPr>
            <a:spLocks noGrp="1"/>
          </p:cNvSpPr>
          <p:nvPr>
            <p:ph idx="1"/>
          </p:nvPr>
        </p:nvSpPr>
        <p:spPr/>
        <p:txBody>
          <a:bodyPr>
            <a:normAutofit fontScale="55000" lnSpcReduction="20000"/>
          </a:bodyPr>
          <a:lstStyle/>
          <a:p>
            <a:r>
              <a:rPr lang="en-IE" dirty="0"/>
              <a:t>Supports asynchronous downloading of tiles via WinHTTP (</a:t>
            </a:r>
            <a:r>
              <a:rPr lang="en-IE" dirty="0">
                <a:hlinkClick r:id="rId2"/>
              </a:rPr>
              <a:t>http://www.naughter.com/winhttpwrappers.html</a:t>
            </a:r>
            <a:r>
              <a:rPr lang="en-IE" dirty="0"/>
              <a:t>). Roughly equivalent to libcurl on Windows. Uses a cancellable worker thread to perform the background downloads. If you were doing this in HTML you could use something like the JavaScript </a:t>
            </a:r>
            <a:r>
              <a:rPr lang="en-IE" dirty="0">
                <a:hlinkClick r:id="rId3"/>
              </a:rPr>
              <a:t>Leaflet</a:t>
            </a:r>
            <a:r>
              <a:rPr lang="en-IE" dirty="0"/>
              <a:t> library</a:t>
            </a:r>
          </a:p>
          <a:p>
            <a:r>
              <a:rPr lang="en-IE" dirty="0"/>
              <a:t>Supports Mapnik &amp; Cyclemap tile providers out of the box. Can easily add others using a IOSMCtrlTileProvider interface class</a:t>
            </a:r>
          </a:p>
          <a:p>
            <a:r>
              <a:rPr lang="en-IE" dirty="0"/>
              <a:t>Uses GDI / GDI+ or Direct2D for the drawing of tiles. D2D is the hardware accelerated 2D drawing API available on Windows. Now used by MS Edge, Chrome and Firefox to do their UI composition on Windows. It provides a subpixel floating point coordinate space and is exposed as a COM API. For those familiar with GDI / GDI+ most objects types (lines, pens, fills, strokes, transforms, bitmaps etc) have equivalents. MFC provides C++ wrappers for these COM objects to make coding easier. These objects are internally implemented as 3D objects in Direct3D and logically reside on your graphics card. My Ad-hoc perf testing showed a 900% speed increase in full screen draws in OSMCtrl when using D2D compared to GDI+</a:t>
            </a:r>
          </a:p>
          <a:p>
            <a:endParaRPr lang="en-IE" dirty="0"/>
          </a:p>
          <a:p>
            <a:endParaRPr lang="en-IE" dirty="0"/>
          </a:p>
          <a:p>
            <a:endParaRPr lang="en-IE" dirty="0"/>
          </a:p>
          <a:p>
            <a:endParaRPr lang="en-IE" dirty="0"/>
          </a:p>
          <a:p>
            <a:endParaRPr lang="en-IE" dirty="0"/>
          </a:p>
          <a:p>
            <a:endParaRPr lang="en-IE" dirty="0"/>
          </a:p>
          <a:p>
            <a:pPr lvl="0">
              <a:buNone/>
            </a:pPr>
            <a:endParaRPr lang="en-IE" dirty="0"/>
          </a:p>
          <a:p>
            <a:endParaRPr lang="en-IE" dirty="0"/>
          </a:p>
          <a:p>
            <a:endParaRPr lang="en-IE"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E" dirty="0"/>
              <a:t>OSMCtrl (GUI Features)</a:t>
            </a:r>
          </a:p>
        </p:txBody>
      </p:sp>
      <p:sp>
        <p:nvSpPr>
          <p:cNvPr id="3" name="Content Placeholder 2"/>
          <p:cNvSpPr>
            <a:spLocks noGrp="1"/>
          </p:cNvSpPr>
          <p:nvPr>
            <p:ph idx="1"/>
          </p:nvPr>
        </p:nvSpPr>
        <p:spPr/>
        <p:txBody>
          <a:bodyPr>
            <a:normAutofit fontScale="47500" lnSpcReduction="20000"/>
          </a:bodyPr>
          <a:lstStyle/>
          <a:p>
            <a:r>
              <a:rPr lang="en-IE" dirty="0"/>
              <a:t>Supports zooming via keyboard keys and the wheel mouse. It uses the keys '+' and '-' and a mouse left double click</a:t>
            </a:r>
          </a:p>
          <a:p>
            <a:r>
              <a:rPr lang="en-IE" dirty="0"/>
              <a:t>Supports scrolling via the keyboard as well as mouse dragging. It uses the keys "Left", "Back", "Right", "End", "Up", "Prior", "Down" and "Next"</a:t>
            </a:r>
          </a:p>
          <a:p>
            <a:r>
              <a:rPr lang="en-IE" dirty="0"/>
              <a:t>Supports a scroll rose and zoom bar based on the same controls on the OpenStreeMap web site</a:t>
            </a:r>
          </a:p>
          <a:p>
            <a:r>
              <a:rPr lang="en-IE" dirty="0"/>
              <a:t>Supports displaying a simple legend which indicates scale</a:t>
            </a:r>
          </a:p>
          <a:p>
            <a:r>
              <a:rPr lang="en-IE" dirty="0"/>
              <a:t>Support for drawing crosshairs at the centre of the map</a:t>
            </a:r>
          </a:p>
          <a:p>
            <a:r>
              <a:rPr lang="en-IE" dirty="0"/>
              <a:t>Supports automatically displaying correct OpenStreetMap copyright attribution on the control. This is achieved through the use of a child control SysLink control with hyperlinks to the OpenStreetMap web site and the license it uses (CLinkCtrl MFC class).</a:t>
            </a:r>
          </a:p>
          <a:p>
            <a:r>
              <a:rPr lang="en-IE" dirty="0"/>
              <a:t>All of the control parts which the COSMCtrl class supports namely scroll rose, zoom bar, legend and the copyright items can be attached to specific client locations on the map</a:t>
            </a:r>
          </a:p>
          <a:p>
            <a:r>
              <a:rPr lang="en-IE" dirty="0"/>
              <a:t>Tiles from the previous and next zoom level can be used in a stretched and squeezed fashion if not available at the current zoom level</a:t>
            </a:r>
          </a:p>
          <a:p>
            <a:r>
              <a:rPr lang="en-IE" dirty="0"/>
              <a:t>Supports used defined markers, polylines, polygons and circles being overlaid on the map. Also supports interactive editing, dragging, moving and deleted these items. </a:t>
            </a:r>
          </a:p>
          <a:p>
            <a:r>
              <a:rPr lang="en-IE" dirty="0"/>
              <a:t>Tiles outside the visible edge can be pre-cached for improved performance</a:t>
            </a:r>
          </a:p>
          <a:p>
            <a:r>
              <a:rPr lang="en-IE" dirty="0"/>
              <a:t>Providers hit testing and a Rectangular selection mode. When this mode is activated, you can select specific markers, polylines and polygons on the map and in conjunction with support for the "Delete" button you can interactively edit the items on the map</a:t>
            </a:r>
          </a:p>
          <a:p>
            <a:endParaRPr lang="en-IE"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C5BA9-C851-4C85-843D-CAA91C8D95E3}"/>
              </a:ext>
            </a:extLst>
          </p:cNvPr>
          <p:cNvSpPr>
            <a:spLocks noGrp="1"/>
          </p:cNvSpPr>
          <p:nvPr>
            <p:ph type="title"/>
          </p:nvPr>
        </p:nvSpPr>
        <p:spPr/>
        <p:txBody>
          <a:bodyPr>
            <a:normAutofit fontScale="90000"/>
          </a:bodyPr>
          <a:lstStyle/>
          <a:p>
            <a:pPr algn="ctr"/>
            <a:r>
              <a:rPr lang="en-IE" dirty="0" err="1"/>
              <a:t>OSMCtrl</a:t>
            </a:r>
            <a:r>
              <a:rPr lang="en-IE" dirty="0"/>
              <a:t> (Polygons, Polylines, </a:t>
            </a:r>
            <a:r>
              <a:rPr lang="en-IE" dirty="0" err="1"/>
              <a:t>Rectanges</a:t>
            </a:r>
            <a:r>
              <a:rPr lang="en-IE" dirty="0"/>
              <a:t>, Markers and Circles)</a:t>
            </a:r>
          </a:p>
        </p:txBody>
      </p:sp>
      <p:pic>
        <p:nvPicPr>
          <p:cNvPr id="9" name="Content Placeholder 8">
            <a:extLst>
              <a:ext uri="{FF2B5EF4-FFF2-40B4-BE49-F238E27FC236}">
                <a16:creationId xmlns:a16="http://schemas.microsoft.com/office/drawing/2014/main" id="{1B3E5610-4B8B-4A39-88AF-6EB664111928}"/>
              </a:ext>
            </a:extLst>
          </p:cNvPr>
          <p:cNvPicPr>
            <a:picLocks noGrp="1" noChangeAspect="1"/>
          </p:cNvPicPr>
          <p:nvPr>
            <p:ph idx="1"/>
          </p:nvPr>
        </p:nvPicPr>
        <p:blipFill>
          <a:blip r:embed="rId2"/>
          <a:stretch>
            <a:fillRect/>
          </a:stretch>
        </p:blipFill>
        <p:spPr>
          <a:xfrm>
            <a:off x="53752" y="1514216"/>
            <a:ext cx="9036496" cy="5083029"/>
          </a:xfrm>
          <a:prstGeom prst="rect">
            <a:avLst/>
          </a:prstGeom>
        </p:spPr>
      </p:pic>
    </p:spTree>
    <p:extLst>
      <p:ext uri="{BB962C8B-B14F-4D97-AF65-F5344CB8AC3E}">
        <p14:creationId xmlns:p14="http://schemas.microsoft.com/office/powerpoint/2010/main" val="24017002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E" dirty="0"/>
              <a:t>OSMCtrl (Misc. Features)</a:t>
            </a:r>
          </a:p>
        </p:txBody>
      </p:sp>
      <p:sp>
        <p:nvSpPr>
          <p:cNvPr id="3" name="Content Placeholder 2"/>
          <p:cNvSpPr>
            <a:spLocks noGrp="1"/>
          </p:cNvSpPr>
          <p:nvPr>
            <p:ph idx="1"/>
          </p:nvPr>
        </p:nvSpPr>
        <p:spPr/>
        <p:txBody>
          <a:bodyPr>
            <a:normAutofit fontScale="47500" lnSpcReduction="20000"/>
          </a:bodyPr>
          <a:lstStyle/>
          <a:p>
            <a:r>
              <a:rPr lang="en-IE" dirty="0"/>
              <a:t>Integrates with the MFC document / View architecture to provide full print preview and print support.</a:t>
            </a:r>
          </a:p>
          <a:p>
            <a:r>
              <a:rPr lang="en-IE" dirty="0"/>
              <a:t>Supports a comprehensive "Map Operations" dialog. This allows you to delete specific tiles, download specific tiles (optionally skipping files which have already been downloaded) as well as support Mapnik re-render requests.</a:t>
            </a:r>
          </a:p>
          <a:p>
            <a:r>
              <a:rPr lang="en-IE" dirty="0"/>
              <a:t>Supports "decimation" of polylines and polygons. This feature adds new nodes between all the existing nodes of a polyline or polygon. This can prove useful where you have a feature where the curvature of the earth can cause distortion of the displayed object. By default this feature is provided for by double clicking on an editable polyline or polygon.</a:t>
            </a:r>
          </a:p>
          <a:p>
            <a:r>
              <a:rPr lang="en-IE" dirty="0"/>
              <a:t>Supports a ZoomToBounds method. This method takes two positions which the method will ensure will be shown on the map at the highest possible zoom level. In conjunction with various "GetBoundingRect*" methods you can now add your various items to the map and then zoom to those items. This avoids client code needing to explicitly handle zoom levels of centre positions.</a:t>
            </a:r>
          </a:p>
          <a:p>
            <a:r>
              <a:rPr lang="en-IE" dirty="0"/>
              <a:t>Supports changing the map orientation so that north is not necessarily at the top of the mode. Can be used for a follow me mode when capturing live GPS data.</a:t>
            </a:r>
          </a:p>
          <a:p>
            <a:r>
              <a:rPr lang="en-IE" dirty="0"/>
              <a:t>Provides a simple measure features between points on the map</a:t>
            </a:r>
          </a:p>
        </p:txBody>
      </p:sp>
    </p:spTree>
    <p:extLst>
      <p:ext uri="{BB962C8B-B14F-4D97-AF65-F5344CB8AC3E}">
        <p14:creationId xmlns:p14="http://schemas.microsoft.com/office/powerpoint/2010/main" val="18317530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Further Information</a:t>
            </a:r>
          </a:p>
        </p:txBody>
      </p:sp>
      <p:sp>
        <p:nvSpPr>
          <p:cNvPr id="3" name="Content Placeholder 2"/>
          <p:cNvSpPr>
            <a:spLocks noGrp="1"/>
          </p:cNvSpPr>
          <p:nvPr>
            <p:ph idx="1"/>
          </p:nvPr>
        </p:nvSpPr>
        <p:spPr/>
        <p:txBody>
          <a:bodyPr>
            <a:normAutofit fontScale="55000" lnSpcReduction="20000"/>
          </a:bodyPr>
          <a:lstStyle/>
          <a:p>
            <a:r>
              <a:rPr lang="en-IE" dirty="0"/>
              <a:t>OpenStreetMap </a:t>
            </a:r>
            <a:r>
              <a:rPr lang="en-IE" u="sng" dirty="0">
                <a:hlinkClick r:id="rId2"/>
              </a:rPr>
              <a:t>https://ww.openstreetmap.org</a:t>
            </a:r>
            <a:endParaRPr lang="en-IE" u="sng" dirty="0"/>
          </a:p>
          <a:p>
            <a:r>
              <a:rPr lang="en-IE" dirty="0"/>
              <a:t>Irish OSM </a:t>
            </a:r>
            <a:r>
              <a:rPr lang="en-IE" u="sng" dirty="0">
                <a:hlinkClick r:id="rId3"/>
              </a:rPr>
              <a:t>https://www.openstreetmap.ie/</a:t>
            </a:r>
            <a:r>
              <a:rPr lang="en-IE" u="sng" dirty="0"/>
              <a:t> </a:t>
            </a:r>
          </a:p>
          <a:p>
            <a:r>
              <a:rPr lang="en-IE" dirty="0"/>
              <a:t>Slippy Maps </a:t>
            </a:r>
            <a:r>
              <a:rPr lang="en-IE" dirty="0">
                <a:hlinkClick r:id="rId4"/>
              </a:rPr>
              <a:t>https://wiki.openstreetmap.org/wiki/Slippy_map_tilenames</a:t>
            </a:r>
            <a:endParaRPr lang="en-IE" dirty="0"/>
          </a:p>
          <a:p>
            <a:r>
              <a:rPr lang="en-IE" dirty="0"/>
              <a:t>Nominatim </a:t>
            </a:r>
            <a:r>
              <a:rPr lang="en-IE" u="sng" dirty="0">
                <a:hlinkClick r:id="rId5"/>
              </a:rPr>
              <a:t>https://nominatim.openstreetmap.org</a:t>
            </a:r>
            <a:endParaRPr lang="en-IE" u="sng" dirty="0"/>
          </a:p>
          <a:p>
            <a:r>
              <a:rPr lang="en-IE" dirty="0"/>
              <a:t>Overpass turbo </a:t>
            </a:r>
            <a:r>
              <a:rPr lang="en-IE" u="sng" dirty="0">
                <a:hlinkClick r:id="rId6"/>
              </a:rPr>
              <a:t>https://overpass-turbo.eu</a:t>
            </a:r>
          </a:p>
          <a:p>
            <a:r>
              <a:rPr lang="en-IE" dirty="0"/>
              <a:t>JOSM </a:t>
            </a:r>
            <a:r>
              <a:rPr lang="en-IE" u="sng" dirty="0">
                <a:hlinkClick r:id="rId6"/>
              </a:rPr>
              <a:t>https://josm.openstreetmap.de</a:t>
            </a:r>
          </a:p>
          <a:p>
            <a:r>
              <a:rPr lang="en-IE" dirty="0"/>
              <a:t>GPX file format </a:t>
            </a:r>
            <a:r>
              <a:rPr lang="en-IE" u="sng" dirty="0">
                <a:hlinkClick r:id="rId6"/>
              </a:rPr>
              <a:t>http://www.topografix.com/gpx.asp</a:t>
            </a:r>
          </a:p>
          <a:p>
            <a:r>
              <a:rPr lang="en-IE" dirty="0"/>
              <a:t>NMEA </a:t>
            </a:r>
            <a:r>
              <a:rPr lang="en-IE" u="sng" dirty="0">
                <a:hlinkClick r:id="rId6"/>
              </a:rPr>
              <a:t>thttps://en.wikipedia.org/wiki/NMEA_0183</a:t>
            </a:r>
          </a:p>
          <a:p>
            <a:r>
              <a:rPr lang="en-IE" dirty="0"/>
              <a:t>Direct2D </a:t>
            </a:r>
            <a:r>
              <a:rPr lang="en-IE" u="sng" dirty="0">
                <a:hlinkClick r:id="rId6"/>
              </a:rPr>
              <a:t>https://msdn.microsoft.com/en-us/library/windows/desktop/dd370990(v=vs.85</a:t>
            </a:r>
            <a:r>
              <a:rPr lang="en-IE" u="sng">
                <a:hlinkClick r:id="rId6"/>
              </a:rPr>
              <a:t>).aspx</a:t>
            </a:r>
          </a:p>
          <a:p>
            <a:endParaRPr lang="en-IE" u="sng" dirty="0">
              <a:hlinkClick r:id="rId6"/>
            </a:endParaRPr>
          </a:p>
          <a:p>
            <a:pPr lvl="0"/>
            <a:r>
              <a:rPr lang="en-IE" dirty="0"/>
              <a:t>Website </a:t>
            </a:r>
            <a:r>
              <a:rPr lang="en-IE" u="sng" dirty="0">
                <a:hlinkClick r:id="rId6"/>
              </a:rPr>
              <a:t>http://ww.naughter.com</a:t>
            </a:r>
            <a:endParaRPr lang="en-IE" dirty="0"/>
          </a:p>
          <a:p>
            <a:r>
              <a:rPr lang="en-IE" dirty="0"/>
              <a:t>Work email </a:t>
            </a:r>
            <a:r>
              <a:rPr lang="en-IE" u="sng" dirty="0">
                <a:hlinkClick r:id="rId7"/>
              </a:rPr>
              <a:t>pj.naughter@ul.com</a:t>
            </a:r>
            <a:endParaRPr lang="en-IE" u="sng" dirty="0"/>
          </a:p>
          <a:p>
            <a:pPr lvl="0"/>
            <a:r>
              <a:rPr lang="en-IE" dirty="0"/>
              <a:t>Personal email </a:t>
            </a:r>
            <a:r>
              <a:rPr lang="en-IE" u="sng" dirty="0">
                <a:hlinkClick r:id="rId7"/>
              </a:rPr>
              <a:t>pjna@naughter.com</a:t>
            </a:r>
            <a:endParaRPr lang="en-IE" dirty="0"/>
          </a:p>
          <a:p>
            <a:pPr lvl="0"/>
            <a:r>
              <a:rPr lang="en-IE" dirty="0"/>
              <a:t>Blog </a:t>
            </a:r>
            <a:r>
              <a:rPr lang="en-IE" dirty="0">
                <a:hlinkClick r:id="rId8"/>
              </a:rPr>
              <a:t>https://naughter.wordpress.com</a:t>
            </a:r>
            <a:endParaRPr lang="en-IE" dirty="0"/>
          </a:p>
          <a:p>
            <a:pPr lvl="0"/>
            <a:r>
              <a:rPr lang="en-IE" dirty="0"/>
              <a:t>Twitter </a:t>
            </a:r>
            <a:r>
              <a:rPr lang="en-IE" dirty="0">
                <a:hlinkClick r:id="rId8"/>
              </a:rPr>
              <a:t>https://twitter.com/PJNaughter</a:t>
            </a:r>
            <a:endParaRPr lang="en-IE"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7A4A7-131E-4854-8C03-86DB3146C489}"/>
              </a:ext>
            </a:extLst>
          </p:cNvPr>
          <p:cNvSpPr>
            <a:spLocks noGrp="1"/>
          </p:cNvSpPr>
          <p:nvPr>
            <p:ph type="title"/>
          </p:nvPr>
        </p:nvSpPr>
        <p:spPr/>
        <p:txBody>
          <a:bodyPr/>
          <a:lstStyle/>
          <a:p>
            <a:r>
              <a:rPr lang="en-IE" dirty="0"/>
              <a:t>Talk Outline</a:t>
            </a:r>
          </a:p>
        </p:txBody>
      </p:sp>
      <p:sp>
        <p:nvSpPr>
          <p:cNvPr id="3" name="Content Placeholder 2">
            <a:extLst>
              <a:ext uri="{FF2B5EF4-FFF2-40B4-BE49-F238E27FC236}">
                <a16:creationId xmlns:a16="http://schemas.microsoft.com/office/drawing/2014/main" id="{5D0A26EA-53D2-4CC5-9A88-B63F46902222}"/>
              </a:ext>
            </a:extLst>
          </p:cNvPr>
          <p:cNvSpPr>
            <a:spLocks noGrp="1"/>
          </p:cNvSpPr>
          <p:nvPr>
            <p:ph idx="1"/>
          </p:nvPr>
        </p:nvSpPr>
        <p:spPr/>
        <p:txBody>
          <a:bodyPr>
            <a:normAutofit fontScale="92500" lnSpcReduction="10000"/>
          </a:bodyPr>
          <a:lstStyle/>
          <a:p>
            <a:r>
              <a:rPr lang="en-IE" dirty="0"/>
              <a:t>About me</a:t>
            </a:r>
          </a:p>
          <a:p>
            <a:r>
              <a:rPr lang="en-IE" dirty="0"/>
              <a:t>OpenStreetMap (OSM)</a:t>
            </a:r>
          </a:p>
          <a:p>
            <a:pPr lvl="1"/>
            <a:r>
              <a:rPr lang="en-IE" dirty="0"/>
              <a:t>Website / data examples</a:t>
            </a:r>
          </a:p>
          <a:p>
            <a:pPr lvl="1"/>
            <a:r>
              <a:rPr lang="en-IE" dirty="0"/>
              <a:t>Tiles</a:t>
            </a:r>
          </a:p>
          <a:p>
            <a:r>
              <a:rPr lang="en-IE" dirty="0" err="1"/>
              <a:t>OSMCtrl</a:t>
            </a:r>
            <a:r>
              <a:rPr lang="en-IE" dirty="0"/>
              <a:t> </a:t>
            </a:r>
          </a:p>
          <a:p>
            <a:pPr lvl="1"/>
            <a:r>
              <a:rPr lang="en-IE" dirty="0"/>
              <a:t>General Features</a:t>
            </a:r>
          </a:p>
          <a:p>
            <a:pPr lvl="1"/>
            <a:r>
              <a:rPr lang="en-IE" dirty="0"/>
              <a:t>Handling tiles</a:t>
            </a:r>
          </a:p>
          <a:p>
            <a:pPr lvl="1"/>
            <a:r>
              <a:rPr lang="en-IE" dirty="0"/>
              <a:t>GUI features</a:t>
            </a:r>
          </a:p>
          <a:p>
            <a:pPr lvl="1"/>
            <a:r>
              <a:rPr lang="en-IE" dirty="0" err="1"/>
              <a:t>Misc</a:t>
            </a:r>
            <a:r>
              <a:rPr lang="en-IE" dirty="0"/>
              <a:t> Features</a:t>
            </a:r>
          </a:p>
          <a:p>
            <a:r>
              <a:rPr lang="en-IE" dirty="0"/>
              <a:t>Further Information</a:t>
            </a:r>
          </a:p>
          <a:p>
            <a:pPr lvl="1"/>
            <a:endParaRPr lang="en-IE" dirty="0"/>
          </a:p>
          <a:p>
            <a:pPr lvl="1"/>
            <a:endParaRPr lang="en-IE" dirty="0"/>
          </a:p>
          <a:p>
            <a:pPr lvl="1"/>
            <a:endParaRPr lang="en-IE" dirty="0"/>
          </a:p>
          <a:p>
            <a:endParaRPr lang="en-IE" dirty="0"/>
          </a:p>
          <a:p>
            <a:endParaRPr lang="en-IE" dirty="0"/>
          </a:p>
        </p:txBody>
      </p:sp>
    </p:spTree>
    <p:extLst>
      <p:ext uri="{BB962C8B-B14F-4D97-AF65-F5344CB8AC3E}">
        <p14:creationId xmlns:p14="http://schemas.microsoft.com/office/powerpoint/2010/main" val="1381743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About me</a:t>
            </a:r>
          </a:p>
        </p:txBody>
      </p:sp>
      <p:sp>
        <p:nvSpPr>
          <p:cNvPr id="3" name="Content Placeholder 2"/>
          <p:cNvSpPr>
            <a:spLocks noGrp="1"/>
          </p:cNvSpPr>
          <p:nvPr>
            <p:ph idx="1"/>
          </p:nvPr>
        </p:nvSpPr>
        <p:spPr/>
        <p:txBody>
          <a:bodyPr>
            <a:normAutofit fontScale="92500" lnSpcReduction="10000"/>
          </a:bodyPr>
          <a:lstStyle/>
          <a:p>
            <a:pPr lvl="0"/>
            <a:r>
              <a:rPr lang="en-IE" dirty="0"/>
              <a:t>Work as a senior C++ developer with UL Transaction Security (</a:t>
            </a:r>
            <a:r>
              <a:rPr lang="en-IE" dirty="0">
                <a:hlinkClick r:id="rId2"/>
              </a:rPr>
              <a:t>https://www.ul-ts.com/</a:t>
            </a:r>
            <a:r>
              <a:rPr lang="en-IE" dirty="0"/>
              <a:t>) in Dublin. Our main product is called ASTREX and provides a Windows based EMV testing and validation platform for the Financial and Banking industry</a:t>
            </a:r>
          </a:p>
          <a:p>
            <a:pPr lvl="0"/>
            <a:r>
              <a:rPr lang="en-IE" dirty="0"/>
              <a:t>Been a Microsoft C++ MVP since 2007</a:t>
            </a:r>
          </a:p>
          <a:p>
            <a:pPr lvl="0"/>
            <a:r>
              <a:rPr lang="en-IE" dirty="0"/>
              <a:t>Publish open source software at </a:t>
            </a:r>
            <a:r>
              <a:rPr lang="en-IE" dirty="0">
                <a:hlinkClick r:id="rId3"/>
              </a:rPr>
              <a:t>www.naughter.com</a:t>
            </a:r>
            <a:r>
              <a:rPr lang="en-IE" dirty="0"/>
              <a:t>. Just over 500,000 lines of source code on my web site</a:t>
            </a:r>
          </a:p>
          <a:p>
            <a:endParaRPr lang="en-IE"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60648"/>
            <a:ext cx="7467600" cy="1143000"/>
          </a:xfrm>
        </p:spPr>
        <p:txBody>
          <a:bodyPr>
            <a:normAutofit/>
          </a:bodyPr>
          <a:lstStyle/>
          <a:p>
            <a:pPr algn="ctr"/>
            <a:r>
              <a:rPr lang="en-IE" dirty="0"/>
              <a:t>OpenStreetMap (OSM)</a:t>
            </a:r>
          </a:p>
        </p:txBody>
      </p:sp>
      <p:sp>
        <p:nvSpPr>
          <p:cNvPr id="3" name="Content Placeholder 2"/>
          <p:cNvSpPr>
            <a:spLocks noGrp="1"/>
          </p:cNvSpPr>
          <p:nvPr>
            <p:ph idx="1"/>
          </p:nvPr>
        </p:nvSpPr>
        <p:spPr/>
        <p:txBody>
          <a:bodyPr>
            <a:normAutofit fontScale="47500" lnSpcReduction="20000"/>
          </a:bodyPr>
          <a:lstStyle/>
          <a:p>
            <a:r>
              <a:rPr lang="en-IE" dirty="0">
                <a:hlinkClick r:id="rId2"/>
              </a:rPr>
              <a:t>www.openstreetmap.org</a:t>
            </a:r>
            <a:r>
              <a:rPr lang="en-IE" dirty="0"/>
              <a:t> An Open Source collaborative project to create a free editable map of the world. Started in 2004 in London and inspired by the success of Wikipedia</a:t>
            </a:r>
          </a:p>
          <a:p>
            <a:r>
              <a:rPr lang="en-IE" dirty="0"/>
              <a:t>The building blocks of OSM data are ways, nodes and relations</a:t>
            </a:r>
          </a:p>
          <a:p>
            <a:r>
              <a:rPr lang="en-IE" dirty="0"/>
              <a:t>The canonical representation of OSM data is via an XML schema but tools are available to import the data into databases to make manipulating the data easier</a:t>
            </a:r>
          </a:p>
          <a:p>
            <a:r>
              <a:rPr lang="en-IE" dirty="0"/>
              <a:t>As of February 2018, OSM currently contains over 4 billion nodes, 471 million ways, 5 million relations, 50 thousand active contributors and 4.7 million contributors in total</a:t>
            </a:r>
          </a:p>
          <a:p>
            <a:r>
              <a:rPr lang="en-IE" dirty="0"/>
              <a:t>A full dump of the OSM data for the whole world as XML is currently 97GB in size while a protocol buffers version is 63 GB in size (</a:t>
            </a:r>
            <a:r>
              <a:rPr lang="en-IE" dirty="0">
                <a:hlinkClick r:id="rId3"/>
              </a:rPr>
              <a:t>https://planet.openstreetmap.org/planet/full-history/</a:t>
            </a:r>
            <a:r>
              <a:rPr lang="en-IE" dirty="0"/>
              <a:t>)</a:t>
            </a:r>
          </a:p>
          <a:p>
            <a:r>
              <a:rPr lang="en-IE" dirty="0"/>
              <a:t>Many other Open Source projects are in the OSM stack or use data from it. Examples include: </a:t>
            </a:r>
            <a:r>
              <a:rPr lang="en-IE" dirty="0">
                <a:hlinkClick r:id="rId4"/>
              </a:rPr>
              <a:t>iD</a:t>
            </a:r>
            <a:r>
              <a:rPr lang="en-IE" dirty="0"/>
              <a:t>, </a:t>
            </a:r>
            <a:r>
              <a:rPr lang="en-IE" dirty="0">
                <a:hlinkClick r:id="rId5"/>
              </a:rPr>
              <a:t>JOSM</a:t>
            </a:r>
            <a:r>
              <a:rPr lang="en-IE" dirty="0"/>
              <a:t>, </a:t>
            </a:r>
            <a:r>
              <a:rPr lang="en-IE" dirty="0">
                <a:hlinkClick r:id="rId6"/>
              </a:rPr>
              <a:t>Mapnik</a:t>
            </a:r>
            <a:r>
              <a:rPr lang="en-IE" dirty="0"/>
              <a:t>, </a:t>
            </a:r>
            <a:r>
              <a:rPr lang="en-IE" dirty="0">
                <a:hlinkClick r:id="rId7"/>
              </a:rPr>
              <a:t>Merkaartor</a:t>
            </a:r>
            <a:r>
              <a:rPr lang="en-IE" dirty="0"/>
              <a:t>, </a:t>
            </a:r>
            <a:r>
              <a:rPr lang="en-IE" dirty="0">
                <a:hlinkClick r:id="rId8"/>
              </a:rPr>
              <a:t>Nominatim</a:t>
            </a:r>
            <a:r>
              <a:rPr lang="en-IE" dirty="0"/>
              <a:t>, </a:t>
            </a:r>
            <a:r>
              <a:rPr lang="en-IE" dirty="0">
                <a:hlinkClick r:id="rId9"/>
              </a:rPr>
              <a:t>Overpass turbo</a:t>
            </a:r>
            <a:r>
              <a:rPr lang="en-IE" dirty="0"/>
              <a:t>, </a:t>
            </a:r>
            <a:r>
              <a:rPr lang="en-IE" dirty="0">
                <a:hlinkClick r:id="rId10"/>
              </a:rPr>
              <a:t>Leaflet</a:t>
            </a:r>
            <a:r>
              <a:rPr lang="en-IE" dirty="0"/>
              <a:t>, </a:t>
            </a:r>
            <a:r>
              <a:rPr lang="en-IE" dirty="0">
                <a:hlinkClick r:id="rId11"/>
              </a:rPr>
              <a:t>Osm2pgsql</a:t>
            </a:r>
            <a:r>
              <a:rPr lang="en-IE" dirty="0"/>
              <a:t>, </a:t>
            </a:r>
            <a:r>
              <a:rPr lang="en-IE" dirty="0">
                <a:hlinkClick r:id="rId12"/>
              </a:rPr>
              <a:t>OsmAnd</a:t>
            </a:r>
            <a:r>
              <a:rPr lang="en-IE" dirty="0"/>
              <a:t> &amp; </a:t>
            </a:r>
            <a:r>
              <a:rPr lang="en-IE" dirty="0">
                <a:hlinkClick r:id="rId13"/>
              </a:rPr>
              <a:t>Maps.me</a:t>
            </a:r>
            <a:endParaRPr lang="en-IE" dirty="0"/>
          </a:p>
          <a:p>
            <a:r>
              <a:rPr lang="en-IE" dirty="0"/>
              <a:t>It is also used extensively in developing countries where there are no commercial or governmental mapping agencies. Irish OSM members have been actively mapping the African country of Lesotho over the last few years</a:t>
            </a:r>
          </a:p>
          <a:p>
            <a:r>
              <a:rPr lang="en-IE" dirty="0"/>
              <a:t>Irish OSM members have mapped all the 60,000+ townlands in Ireland (</a:t>
            </a:r>
            <a:r>
              <a:rPr lang="en-IE" dirty="0">
                <a:hlinkClick r:id="rId14"/>
              </a:rPr>
              <a:t>http://maps.openstreetmap.ie/</a:t>
            </a:r>
            <a:r>
              <a:rPr lang="en-IE" dirty="0"/>
              <a:t> and </a:t>
            </a:r>
            <a:r>
              <a:rPr lang="en-IE" dirty="0">
                <a:hlinkClick r:id="rId15"/>
              </a:rPr>
              <a:t>https://www.townlands.ie/</a:t>
            </a:r>
            <a:r>
              <a:rPr lang="en-IE" dirty="0"/>
              <a:t>)</a:t>
            </a:r>
          </a:p>
          <a:p>
            <a:r>
              <a:rPr lang="en-IE" dirty="0"/>
              <a:t>Also used during humanitarian emergencies. e.g. 2010 Haiti Earthquake, 2015 Nepal Earthquake &amp; 2017 Ebola outbreak</a:t>
            </a:r>
          </a:p>
          <a:p>
            <a:pPr lvl="0"/>
            <a:endParaRPr lang="en-IE"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6F16A-E267-4819-AF72-34AF2BFF7B06}"/>
              </a:ext>
            </a:extLst>
          </p:cNvPr>
          <p:cNvSpPr>
            <a:spLocks noGrp="1"/>
          </p:cNvSpPr>
          <p:nvPr>
            <p:ph type="title"/>
          </p:nvPr>
        </p:nvSpPr>
        <p:spPr>
          <a:xfrm>
            <a:off x="838200" y="188640"/>
            <a:ext cx="7467600" cy="1143000"/>
          </a:xfrm>
        </p:spPr>
        <p:txBody>
          <a:bodyPr/>
          <a:lstStyle/>
          <a:p>
            <a:pPr algn="ctr"/>
            <a:r>
              <a:rPr lang="en-IE" dirty="0"/>
              <a:t>OSM Web Site (Ireland)</a:t>
            </a:r>
          </a:p>
        </p:txBody>
      </p:sp>
      <p:pic>
        <p:nvPicPr>
          <p:cNvPr id="4" name="Content Placeholder 3">
            <a:extLst>
              <a:ext uri="{FF2B5EF4-FFF2-40B4-BE49-F238E27FC236}">
                <a16:creationId xmlns:a16="http://schemas.microsoft.com/office/drawing/2014/main" id="{BA2FC209-227E-426D-8A16-69C674D77A8E}"/>
              </a:ext>
            </a:extLst>
          </p:cNvPr>
          <p:cNvPicPr>
            <a:picLocks noGrp="1" noChangeAspect="1"/>
          </p:cNvPicPr>
          <p:nvPr>
            <p:ph idx="1"/>
          </p:nvPr>
        </p:nvPicPr>
        <p:blipFill>
          <a:blip r:embed="rId2"/>
          <a:stretch>
            <a:fillRect/>
          </a:stretch>
        </p:blipFill>
        <p:spPr>
          <a:xfrm>
            <a:off x="66952" y="1496352"/>
            <a:ext cx="9010096" cy="5068177"/>
          </a:xfrm>
          <a:prstGeom prst="rect">
            <a:avLst/>
          </a:prstGeom>
        </p:spPr>
      </p:pic>
    </p:spTree>
    <p:extLst>
      <p:ext uri="{BB962C8B-B14F-4D97-AF65-F5344CB8AC3E}">
        <p14:creationId xmlns:p14="http://schemas.microsoft.com/office/powerpoint/2010/main" val="1762604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B116B-41D5-49B2-8B94-D0CEF54ED9B3}"/>
              </a:ext>
            </a:extLst>
          </p:cNvPr>
          <p:cNvSpPr>
            <a:spLocks noGrp="1"/>
          </p:cNvSpPr>
          <p:nvPr>
            <p:ph type="title"/>
          </p:nvPr>
        </p:nvSpPr>
        <p:spPr>
          <a:xfrm>
            <a:off x="838200" y="188640"/>
            <a:ext cx="7467600" cy="1139383"/>
          </a:xfrm>
        </p:spPr>
        <p:txBody>
          <a:bodyPr/>
          <a:lstStyle/>
          <a:p>
            <a:pPr algn="ctr"/>
            <a:r>
              <a:rPr lang="en-IE" dirty="0"/>
              <a:t>OSM Web Site (Dublin)</a:t>
            </a:r>
          </a:p>
        </p:txBody>
      </p:sp>
      <p:pic>
        <p:nvPicPr>
          <p:cNvPr id="4" name="Content Placeholder 3">
            <a:extLst>
              <a:ext uri="{FF2B5EF4-FFF2-40B4-BE49-F238E27FC236}">
                <a16:creationId xmlns:a16="http://schemas.microsoft.com/office/drawing/2014/main" id="{896BA8D2-4601-4868-902D-E4E61BCDD562}"/>
              </a:ext>
            </a:extLst>
          </p:cNvPr>
          <p:cNvPicPr>
            <a:picLocks noGrp="1" noChangeAspect="1"/>
          </p:cNvPicPr>
          <p:nvPr>
            <p:ph idx="1"/>
          </p:nvPr>
        </p:nvPicPr>
        <p:blipFill>
          <a:blip r:embed="rId2"/>
          <a:stretch>
            <a:fillRect/>
          </a:stretch>
        </p:blipFill>
        <p:spPr>
          <a:xfrm>
            <a:off x="45758" y="1491340"/>
            <a:ext cx="9052483" cy="5092022"/>
          </a:xfrm>
          <a:prstGeom prst="rect">
            <a:avLst/>
          </a:prstGeom>
        </p:spPr>
      </p:pic>
    </p:spTree>
    <p:extLst>
      <p:ext uri="{BB962C8B-B14F-4D97-AF65-F5344CB8AC3E}">
        <p14:creationId xmlns:p14="http://schemas.microsoft.com/office/powerpoint/2010/main" val="3131461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3DFA6-0B5E-47D2-9202-C0FEB1378634}"/>
              </a:ext>
            </a:extLst>
          </p:cNvPr>
          <p:cNvSpPr>
            <a:spLocks noGrp="1"/>
          </p:cNvSpPr>
          <p:nvPr>
            <p:ph type="title"/>
          </p:nvPr>
        </p:nvSpPr>
        <p:spPr>
          <a:xfrm>
            <a:off x="838199" y="188640"/>
            <a:ext cx="7467600" cy="1066130"/>
          </a:xfrm>
        </p:spPr>
        <p:txBody>
          <a:bodyPr>
            <a:normAutofit fontScale="90000"/>
          </a:bodyPr>
          <a:lstStyle/>
          <a:p>
            <a:pPr algn="ctr"/>
            <a:r>
              <a:rPr lang="en-IE" dirty="0"/>
              <a:t>Baronies, Civil Parishes &amp; EDs in North Wexford</a:t>
            </a:r>
          </a:p>
        </p:txBody>
      </p:sp>
      <p:pic>
        <p:nvPicPr>
          <p:cNvPr id="4" name="Content Placeholder 3">
            <a:extLst>
              <a:ext uri="{FF2B5EF4-FFF2-40B4-BE49-F238E27FC236}">
                <a16:creationId xmlns:a16="http://schemas.microsoft.com/office/drawing/2014/main" id="{C300DAAE-BF9E-4F46-B131-1A2518C151CC}"/>
              </a:ext>
            </a:extLst>
          </p:cNvPr>
          <p:cNvPicPr>
            <a:picLocks noGrp="1" noChangeAspect="1"/>
          </p:cNvPicPr>
          <p:nvPr>
            <p:ph idx="1"/>
          </p:nvPr>
        </p:nvPicPr>
        <p:blipFill>
          <a:blip r:embed="rId2"/>
          <a:stretch>
            <a:fillRect/>
          </a:stretch>
        </p:blipFill>
        <p:spPr>
          <a:xfrm>
            <a:off x="55118" y="1526906"/>
            <a:ext cx="9033763" cy="5056456"/>
          </a:xfrm>
          <a:prstGeom prst="rect">
            <a:avLst/>
          </a:prstGeom>
        </p:spPr>
      </p:pic>
    </p:spTree>
    <p:extLst>
      <p:ext uri="{BB962C8B-B14F-4D97-AF65-F5344CB8AC3E}">
        <p14:creationId xmlns:p14="http://schemas.microsoft.com/office/powerpoint/2010/main" val="3617731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AD188-399C-47A0-A8DE-12B4086A4AA8}"/>
              </a:ext>
            </a:extLst>
          </p:cNvPr>
          <p:cNvSpPr>
            <a:spLocks noGrp="1"/>
          </p:cNvSpPr>
          <p:nvPr>
            <p:ph type="title"/>
          </p:nvPr>
        </p:nvSpPr>
        <p:spPr>
          <a:xfrm>
            <a:off x="838199" y="188640"/>
            <a:ext cx="7467600" cy="1143000"/>
          </a:xfrm>
        </p:spPr>
        <p:txBody>
          <a:bodyPr>
            <a:normAutofit fontScale="90000"/>
          </a:bodyPr>
          <a:lstStyle/>
          <a:p>
            <a:pPr algn="ctr"/>
            <a:r>
              <a:rPr lang="en-IE" dirty="0"/>
              <a:t>All Graveyards and Cemeteries in County Dublin</a:t>
            </a:r>
          </a:p>
        </p:txBody>
      </p:sp>
      <p:pic>
        <p:nvPicPr>
          <p:cNvPr id="4" name="Content Placeholder 3">
            <a:extLst>
              <a:ext uri="{FF2B5EF4-FFF2-40B4-BE49-F238E27FC236}">
                <a16:creationId xmlns:a16="http://schemas.microsoft.com/office/drawing/2014/main" id="{A540D224-8C1D-48F6-BF1D-DEE8537FBABD}"/>
              </a:ext>
            </a:extLst>
          </p:cNvPr>
          <p:cNvPicPr>
            <a:picLocks noGrp="1" noChangeAspect="1"/>
          </p:cNvPicPr>
          <p:nvPr>
            <p:ph idx="1"/>
          </p:nvPr>
        </p:nvPicPr>
        <p:blipFill>
          <a:blip r:embed="rId2"/>
          <a:stretch>
            <a:fillRect/>
          </a:stretch>
        </p:blipFill>
        <p:spPr>
          <a:xfrm>
            <a:off x="123613" y="1578927"/>
            <a:ext cx="8896773" cy="5004435"/>
          </a:xfrm>
          <a:prstGeom prst="rect">
            <a:avLst/>
          </a:prstGeom>
        </p:spPr>
      </p:pic>
    </p:spTree>
    <p:extLst>
      <p:ext uri="{BB962C8B-B14F-4D97-AF65-F5344CB8AC3E}">
        <p14:creationId xmlns:p14="http://schemas.microsoft.com/office/powerpoint/2010/main" val="263394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E" dirty="0"/>
              <a:t>OSM Tiles</a:t>
            </a:r>
          </a:p>
        </p:txBody>
      </p:sp>
      <p:sp>
        <p:nvSpPr>
          <p:cNvPr id="3" name="Content Placeholder 2"/>
          <p:cNvSpPr>
            <a:spLocks noGrp="1"/>
          </p:cNvSpPr>
          <p:nvPr>
            <p:ph idx="1"/>
          </p:nvPr>
        </p:nvSpPr>
        <p:spPr/>
        <p:txBody>
          <a:bodyPr>
            <a:normAutofit fontScale="55000" lnSpcReduction="20000"/>
          </a:bodyPr>
          <a:lstStyle/>
          <a:p>
            <a:pPr lvl="0"/>
            <a:r>
              <a:rPr lang="en-IE" dirty="0"/>
              <a:t>OpenStreetMap.org and many commercial OSM providers provide a “Slippy map” interface for building web based or client maps. This is based on the concept of a tile which is a rendering of a certain subset of your map e.g. http//tile.openstreetmap.org/”Zoom Value”/”X Value”/”Y Value”.png. Inspired by the original implementation on Google Maps</a:t>
            </a:r>
          </a:p>
          <a:p>
            <a:pPr lvl="0"/>
            <a:r>
              <a:rPr lang="en-IE" dirty="0"/>
              <a:t>Implemented using a PostGIS enabled ProgreSQL database with Osm2pgsql tool. Rendering implemented using Mapnik</a:t>
            </a:r>
          </a:p>
          <a:p>
            <a:pPr lvl="0"/>
            <a:r>
              <a:rPr lang="en-IE" dirty="0"/>
              <a:t>At zoom level 0, you have one 256 * 256 png image which covers the whole world (360 degrees of longitude and c. 85° South to 85° North of the equator)</a:t>
            </a:r>
          </a:p>
          <a:p>
            <a:pPr lvl="0"/>
            <a:r>
              <a:rPr lang="en-IE" dirty="0"/>
              <a:t>At each increasing zoom level you have 4 times as much tiles as at the previous zoom level.</a:t>
            </a:r>
          </a:p>
          <a:p>
            <a:pPr lvl="0"/>
            <a:r>
              <a:rPr lang="en-IE" dirty="0"/>
              <a:t>At zoom level 18, you have roughly 68 billion tiles in total with each tile being roughly 100 meters on each side at the latitude of Ireland.   </a:t>
            </a:r>
          </a:p>
          <a:p>
            <a:pPr lvl="0"/>
            <a:r>
              <a:rPr lang="en-IE" dirty="0"/>
              <a:t>Algorithm to convert from Lat / Long to and from the X and Y values supported by COSMCtrlHelper class</a:t>
            </a:r>
          </a:p>
          <a:p>
            <a:pPr lvl="0"/>
            <a:r>
              <a:rPr lang="en-IE" dirty="0"/>
              <a:t>At higher zoom levels, OpenStreetMap will render tiles on request while at lower zoom levels, tiles will pre rendered</a:t>
            </a:r>
          </a:p>
          <a:p>
            <a:pPr lvl="0"/>
            <a:endParaRPr lang="en-IE" dirty="0"/>
          </a:p>
        </p:txBody>
      </p:sp>
    </p:spTree>
  </p:cSld>
  <p:clrMapOvr>
    <a:masterClrMapping/>
  </p:clrMapOvr>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535</TotalTime>
  <Words>1775</Words>
  <Application>Microsoft Office PowerPoint</Application>
  <PresentationFormat>On-screen Show (4:3)</PresentationFormat>
  <Paragraphs>108</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Cambria</vt:lpstr>
      <vt:lpstr>Franklin Gothic Book</vt:lpstr>
      <vt:lpstr>Times New Roman</vt:lpstr>
      <vt:lpstr>Wingdings 2</vt:lpstr>
      <vt:lpstr>Technic</vt:lpstr>
      <vt:lpstr>OSMCtrl – An open source Windows application for OpenStreetMap</vt:lpstr>
      <vt:lpstr>Talk Outline</vt:lpstr>
      <vt:lpstr>About me</vt:lpstr>
      <vt:lpstr>OpenStreetMap (OSM)</vt:lpstr>
      <vt:lpstr>OSM Web Site (Ireland)</vt:lpstr>
      <vt:lpstr>OSM Web Site (Dublin)</vt:lpstr>
      <vt:lpstr>Baronies, Civil Parishes &amp; EDs in North Wexford</vt:lpstr>
      <vt:lpstr>All Graveyards and Cemeteries in County Dublin</vt:lpstr>
      <vt:lpstr>OSM Tiles</vt:lpstr>
      <vt:lpstr>OSMCtrl (General Features)</vt:lpstr>
      <vt:lpstr>OSMCtrl (GPX overlay)</vt:lpstr>
      <vt:lpstr>OSMCtrl (NMEA GPS)</vt:lpstr>
      <vt:lpstr>OSMCtrl (Windows GPS Sensor)</vt:lpstr>
      <vt:lpstr>OSMCtrl (Handling Tiles)</vt:lpstr>
      <vt:lpstr>OSMCtrl (GUI Features)</vt:lpstr>
      <vt:lpstr>OSMCtrl (Polygons, Polylines, Rectanges, Markers and Circles)</vt:lpstr>
      <vt:lpstr>OSMCtrl (Misc. Features)</vt:lpstr>
      <vt:lpstr>Further Information</vt:lpstr>
    </vt:vector>
  </TitlesOfParts>
  <Company>Naughter Software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Encryption using SQLCLR</dc:title>
  <dc:creator>PJ</dc:creator>
  <cp:lastModifiedBy>PJ Naughter</cp:lastModifiedBy>
  <cp:revision>158</cp:revision>
  <dcterms:created xsi:type="dcterms:W3CDTF">2009-04-04T17:30:49Z</dcterms:created>
  <dcterms:modified xsi:type="dcterms:W3CDTF">2018-02-27T15:11:20Z</dcterms:modified>
</cp:coreProperties>
</file>

<file path=docProps/thumbnail.jpeg>
</file>